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4A288C1-6E3B-4751-A042-E5F7780C25B0}">
  <a:tblStyle styleId="{84A288C1-6E3B-4751-A042-E5F7780C25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MavenPro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72525be5e3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72525be5e3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2525be5e3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2525be5e3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72525be5e3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72525be5e3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72525be5e3_0_3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72525be5e3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2525e1517_2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2525e1517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72525be5e3_0_3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72525be5e3_0_3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72525be5e3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72525be5e3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72525be5e3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72525be5e3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tcva.or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zx4Nee1FycfG0xKtHUZypv5Pw-KfXE2-/view" TargetMode="External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tcva.appstate.edu/exhibitions/2395" TargetMode="External"/><Relationship Id="rId4" Type="http://schemas.openxmlformats.org/officeDocument/2006/relationships/hyperlink" Target="https://www.flickr.com/photos/turchincenter/albums/72157713610406186" TargetMode="External"/><Relationship Id="rId5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veCJXFTgQE8" TargetMode="External"/><Relationship Id="rId4" Type="http://schemas.openxmlformats.org/officeDocument/2006/relationships/image" Target="../media/image6.jpg"/><Relationship Id="rId5" Type="http://schemas.openxmlformats.org/officeDocument/2006/relationships/hyperlink" Target="http://drive.google.com/file/d/1pIkEmkdS6tDM886-Q-ksPNr7G69UGFgS/view" TargetMode="External"/><Relationship Id="rId6" Type="http://schemas.openxmlformats.org/officeDocument/2006/relationships/image" Target="../media/image3.jpg"/><Relationship Id="rId7" Type="http://schemas.openxmlformats.org/officeDocument/2006/relationships/hyperlink" Target="http://drive.google.com/file/d/1zmAPA7VFT6QDV3hVsrU2udmcY003TNwb/view" TargetMode="External"/><Relationship Id="rId8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youtube.com/watch?v=5Z3h0T-LJAM" TargetMode="External"/><Relationship Id="rId10" Type="http://schemas.openxmlformats.org/officeDocument/2006/relationships/hyperlink" Target="https://www.youtube.com/watch?v=2rn-vMbFglI" TargetMode="External"/><Relationship Id="rId13" Type="http://schemas.openxmlformats.org/officeDocument/2006/relationships/hyperlink" Target="https://youtu.be/Hel3j4TQdAs" TargetMode="External"/><Relationship Id="rId12" Type="http://schemas.openxmlformats.org/officeDocument/2006/relationships/hyperlink" Target="https://youtu.be/rOjWfmKOLj4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Ej_onDLqCPA" TargetMode="External"/><Relationship Id="rId4" Type="http://schemas.openxmlformats.org/officeDocument/2006/relationships/hyperlink" Target="https://youtu.be/pZKg4TnhHvs" TargetMode="External"/><Relationship Id="rId9" Type="http://schemas.openxmlformats.org/officeDocument/2006/relationships/hyperlink" Target="https://youtu.be/lCpnvgqCbK8" TargetMode="External"/><Relationship Id="rId5" Type="http://schemas.openxmlformats.org/officeDocument/2006/relationships/hyperlink" Target="https://youtu.be/FTGLwakqfQw" TargetMode="External"/><Relationship Id="rId6" Type="http://schemas.openxmlformats.org/officeDocument/2006/relationships/hyperlink" Target="https://youtu.be/gtLpUDeqAdM" TargetMode="External"/><Relationship Id="rId7" Type="http://schemas.openxmlformats.org/officeDocument/2006/relationships/hyperlink" Target="https://www.youtube.com/watch?v=sAcj8me7wGI" TargetMode="External"/><Relationship Id="rId8" Type="http://schemas.openxmlformats.org/officeDocument/2006/relationships/hyperlink" Target="https://www.youtube.com/watch?v=YBRCvVpknv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702388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Blazing Easels: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/>
              <a:t>Expressive Arts</a:t>
            </a:r>
            <a:endParaRPr i="1" sz="2400"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771675" y="3398575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3, 2020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Created by BreeAnna Duell, Lily Crum, and Hannah Hagler</a:t>
            </a:r>
            <a:endParaRPr i="1"/>
          </a:p>
        </p:txBody>
      </p:sp>
      <p:sp>
        <p:nvSpPr>
          <p:cNvPr id="279" name="Google Shape;279;p13"/>
          <p:cNvSpPr txBox="1"/>
          <p:nvPr/>
        </p:nvSpPr>
        <p:spPr>
          <a:xfrm>
            <a:off x="388200" y="4598575"/>
            <a:ext cx="8682900" cy="4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TURCHIN CENTER FOR THE VISUAL ARTS    |   </a:t>
            </a:r>
            <a:r>
              <a:rPr lang="en" sz="1800">
                <a:solidFill>
                  <a:srgbClr val="FFFFFF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tcva.org</a:t>
            </a:r>
            <a:r>
              <a:rPr lang="en" sz="18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800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80" name="Google Shape;28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9475" y="219700"/>
            <a:ext cx="2933700" cy="29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Video </a:t>
            </a:r>
            <a:endParaRPr/>
          </a:p>
        </p:txBody>
      </p:sp>
      <p:pic>
        <p:nvPicPr>
          <p:cNvPr id="286" name="Google Shape;286;p14" title="Expressive Art Intro Video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2300" y="1373275"/>
            <a:ext cx="5199400" cy="3429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Expressive Arts 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556575" y="1367350"/>
            <a:ext cx="4749000" cy="279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are Expressive Arts? </a:t>
            </a:r>
            <a:endParaRPr b="1"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❏"/>
            </a:pPr>
            <a:r>
              <a:rPr lang="en"/>
              <a:t>Expressive Arts are methods of helping and healing that use the arts (visual/dance/music/theater/writing) as a guide to discovery and change.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en"/>
              <a:t>While we make expressive art, we are able to better understand our emotions. You do not have to use words in your art to express a thought/feeling/idea/ or emotion!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❏"/>
            </a:pPr>
            <a:r>
              <a:rPr lang="en"/>
              <a:t>Think about different kinds of lines… how might these lines portray different feelings? What about colors?</a:t>
            </a:r>
            <a:endParaRPr/>
          </a:p>
        </p:txBody>
      </p:sp>
      <p:pic>
        <p:nvPicPr>
          <p:cNvPr id="293" name="Google Shape;293;p15"/>
          <p:cNvPicPr preferRelativeResize="0"/>
          <p:nvPr/>
        </p:nvPicPr>
        <p:blipFill rotWithShape="1">
          <a:blip r:embed="rId3">
            <a:alphaModFix/>
          </a:blip>
          <a:srcRect b="0" l="5222" r="0" t="0"/>
          <a:stretch/>
        </p:blipFill>
        <p:spPr>
          <a:xfrm>
            <a:off x="6010025" y="740650"/>
            <a:ext cx="2758574" cy="2407426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5"/>
          <p:cNvSpPr txBox="1"/>
          <p:nvPr/>
        </p:nvSpPr>
        <p:spPr>
          <a:xfrm>
            <a:off x="7230975" y="3219650"/>
            <a:ext cx="16854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Nunito"/>
                <a:ea typeface="Nunito"/>
                <a:cs typeface="Nunito"/>
                <a:sym typeface="Nunito"/>
              </a:rPr>
              <a:t>Julie Mehretu, </a:t>
            </a:r>
            <a:r>
              <a:rPr i="1" lang="en" sz="900">
                <a:latin typeface="Nunito"/>
                <a:ea typeface="Nunito"/>
                <a:cs typeface="Nunito"/>
                <a:sym typeface="Nunito"/>
              </a:rPr>
              <a:t>Stadia I, </a:t>
            </a:r>
            <a:r>
              <a:rPr lang="en" sz="900">
                <a:latin typeface="Nunito"/>
                <a:ea typeface="Nunito"/>
                <a:cs typeface="Nunito"/>
                <a:sym typeface="Nunito"/>
              </a:rPr>
              <a:t>2004</a:t>
            </a:r>
            <a:endParaRPr sz="9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Virtual Gallery Tour </a:t>
            </a:r>
            <a:endParaRPr/>
          </a:p>
        </p:txBody>
      </p:sp>
      <p:sp>
        <p:nvSpPr>
          <p:cNvPr id="300" name="Google Shape;300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you explore the </a:t>
            </a:r>
            <a:r>
              <a:rPr lang="en" u="sng">
                <a:solidFill>
                  <a:schemeClr val="hlink"/>
                </a:solidFill>
                <a:hlinkClick r:id="rId3"/>
              </a:rPr>
              <a:t>Expressive Arts 35th Anniversary Celebration</a:t>
            </a:r>
            <a:r>
              <a:rPr lang="en"/>
              <a:t> exhibition in the Turchin Center’s Community </a:t>
            </a:r>
            <a:r>
              <a:rPr lang="en"/>
              <a:t>Gallery</a:t>
            </a:r>
            <a:r>
              <a:rPr lang="en"/>
              <a:t>, here are some questions to think about as you “walk” through the exhibit! 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What materials are being used? How does that impact the artwork?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What colors do you see? How do those colors make you feel?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Can you tell what emotions the artist felt when they were making this?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Click the link to see the artwork!  </a:t>
            </a:r>
            <a:r>
              <a:rPr lang="en" u="sng">
                <a:solidFill>
                  <a:schemeClr val="hlink"/>
                </a:solidFill>
                <a:hlinkClick r:id="rId4"/>
              </a:rPr>
              <a:t>Turchin Center Gallery</a:t>
            </a:r>
            <a:r>
              <a:rPr lang="en"/>
              <a:t> </a:t>
            </a:r>
            <a:endParaRPr/>
          </a:p>
        </p:txBody>
      </p:sp>
      <p:pic>
        <p:nvPicPr>
          <p:cNvPr id="301" name="Google Shape;30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7721" y="286200"/>
            <a:ext cx="1499500" cy="150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</a:t>
            </a:r>
            <a:endParaRPr/>
          </a:p>
        </p:txBody>
      </p:sp>
      <p:sp>
        <p:nvSpPr>
          <p:cNvPr id="307" name="Google Shape;307;p17"/>
          <p:cNvSpPr txBox="1"/>
          <p:nvPr>
            <p:ph idx="1" type="body"/>
          </p:nvPr>
        </p:nvSpPr>
        <p:spPr>
          <a:xfrm>
            <a:off x="1303800" y="1938525"/>
            <a:ext cx="7030500" cy="25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Materials needed: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Something to draw on (paper, cardboard, etc)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Black marker (or crayon, pen, or black colored pencil)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Space needed for this lesson 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Little space is needed! All you need is a place to draw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Time: 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There is no restriction for how long this should take!</a:t>
            </a:r>
            <a:endParaRPr/>
          </a:p>
        </p:txBody>
      </p:sp>
      <p:pic>
        <p:nvPicPr>
          <p:cNvPr id="308" name="Google Shape;308;p17"/>
          <p:cNvPicPr preferRelativeResize="0"/>
          <p:nvPr/>
        </p:nvPicPr>
        <p:blipFill rotWithShape="1">
          <a:blip r:embed="rId3">
            <a:alphaModFix/>
          </a:blip>
          <a:srcRect b="0" l="6588" r="1777" t="4425"/>
          <a:stretch/>
        </p:blipFill>
        <p:spPr>
          <a:xfrm rot="-5400000">
            <a:off x="5111900" y="1109175"/>
            <a:ext cx="5141275" cy="2922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Instructions </a:t>
            </a:r>
            <a:endParaRPr/>
          </a:p>
        </p:txBody>
      </p:sp>
      <p:pic>
        <p:nvPicPr>
          <p:cNvPr id="314" name="Google Shape;314;p18"/>
          <p:cNvPicPr preferRelativeResize="0"/>
          <p:nvPr/>
        </p:nvPicPr>
        <p:blipFill rotWithShape="1">
          <a:blip r:embed="rId3">
            <a:alphaModFix/>
          </a:blip>
          <a:srcRect b="20935" l="0" r="0" t="24713"/>
          <a:stretch/>
        </p:blipFill>
        <p:spPr>
          <a:xfrm>
            <a:off x="0" y="2411300"/>
            <a:ext cx="7535751" cy="273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18"/>
          <p:cNvSpPr txBox="1"/>
          <p:nvPr>
            <p:ph idx="1" type="body"/>
          </p:nvPr>
        </p:nvSpPr>
        <p:spPr>
          <a:xfrm>
            <a:off x="1241550" y="12303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Set up your work space. Gather materials you think you will want to use in your artwork.  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Take a look at the list of music we have chosen for you. Choose a song.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First, take a black pen/marker/colored pencil and make various lines, shapes, or forms. Let the music guide you!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Next, choose colors that you want to use to express whatever you are feeling, and make marks on your artwork while continuing to listen to the music.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Repeat! Do the same thing for a couple more songs. See how the marks you make change from song to song. </a:t>
            </a:r>
            <a:endParaRPr/>
          </a:p>
        </p:txBody>
      </p:sp>
      <p:sp>
        <p:nvSpPr>
          <p:cNvPr id="316" name="Google Shape;316;p18"/>
          <p:cNvSpPr txBox="1"/>
          <p:nvPr/>
        </p:nvSpPr>
        <p:spPr>
          <a:xfrm>
            <a:off x="-432325" y="44350"/>
            <a:ext cx="6384900" cy="7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Some Inspiration!</a:t>
            </a:r>
            <a:endParaRPr/>
          </a:p>
        </p:txBody>
      </p:sp>
      <p:sp>
        <p:nvSpPr>
          <p:cNvPr id="322" name="Google Shape;322;p19"/>
          <p:cNvSpPr txBox="1"/>
          <p:nvPr>
            <p:ph idx="1" type="body"/>
          </p:nvPr>
        </p:nvSpPr>
        <p:spPr>
          <a:xfrm>
            <a:off x="1303800" y="1941450"/>
            <a:ext cx="1806600" cy="259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We have each made a short video that will help you to better understand how to make visual expressive art while listening to music!</a:t>
            </a:r>
            <a:endParaRPr/>
          </a:p>
        </p:txBody>
      </p:sp>
      <p:pic>
        <p:nvPicPr>
          <p:cNvPr id="323" name="Google Shape;323;p19" title="Blazing easel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5250" y="1941450"/>
            <a:ext cx="2349700" cy="176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19" title="&quot;Amor, Amor&quot; Expressive Doodle Video - Blazing Easels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49800" y="647575"/>
            <a:ext cx="2349700" cy="1762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19" title="IMG_5942.mp4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007350" y="2562243"/>
            <a:ext cx="2984250" cy="22381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to Choose from </a:t>
            </a:r>
            <a:endParaRPr/>
          </a:p>
        </p:txBody>
      </p:sp>
      <p:graphicFrame>
        <p:nvGraphicFramePr>
          <p:cNvPr id="331" name="Google Shape;331;p20"/>
          <p:cNvGraphicFramePr/>
          <p:nvPr/>
        </p:nvGraphicFramePr>
        <p:xfrm>
          <a:off x="952500" y="1597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{84A288C1-6E3B-4751-A042-E5F7780C25B0}</a:tableStyleId>
              </a:tblPr>
              <a:tblGrid>
                <a:gridCol w="2413000"/>
                <a:gridCol w="2413000"/>
                <a:gridCol w="2413000"/>
              </a:tblGrid>
              <a:tr h="39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Upbeat Songs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Mellow Songs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Mix 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2082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3"/>
                        </a:rPr>
                        <a:t>Ji-Eun's Sunset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4"/>
                        </a:rPr>
                        <a:t>Funky Jazz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5"/>
                        </a:rPr>
                        <a:t>Happy Guitar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6"/>
                        </a:rPr>
                        <a:t>Waking up on a picnic blanket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7"/>
                        </a:rPr>
                        <a:t>Relaxing Piano Music For Study and Focus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8"/>
                        </a:rPr>
                        <a:t>Santo &amp; Johnny - Sleep walk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9"/>
                        </a:rPr>
                        <a:t>Enabling Environment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10"/>
                        </a:rPr>
                        <a:t>Married Life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11"/>
                        </a:rPr>
                        <a:t>"Memories" (Music Box) by Michael Ortega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12"/>
                        </a:rPr>
                        <a:t>Concerto Violin in D major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u="sng">
                          <a:solidFill>
                            <a:schemeClr val="hlink"/>
                          </a:solidFill>
                          <a:hlinkClick r:id="rId13"/>
                        </a:rPr>
                        <a:t>Guitar Music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Share it!</a:t>
            </a:r>
            <a:endParaRPr/>
          </a:p>
        </p:txBody>
      </p:sp>
      <p:sp>
        <p:nvSpPr>
          <p:cNvPr id="337" name="Google Shape;337;p21"/>
          <p:cNvSpPr txBox="1"/>
          <p:nvPr>
            <p:ph idx="1" type="body"/>
          </p:nvPr>
        </p:nvSpPr>
        <p:spPr>
          <a:xfrm>
            <a:off x="3270300" y="1827100"/>
            <a:ext cx="50640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Once you’ve created your work, talk to someone about it!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Although we may be apart, </a:t>
            </a:r>
            <a:r>
              <a:rPr lang="en"/>
              <a:t>art can be a great way to start a conversation!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If you want to share your artwork online, use </a:t>
            </a:r>
            <a:r>
              <a:rPr lang="en">
                <a:solidFill>
                  <a:srgbClr val="9900FF"/>
                </a:solidFill>
              </a:rPr>
              <a:t>#TCVAatHome </a:t>
            </a:r>
            <a:r>
              <a:rPr lang="en"/>
              <a:t>so we can see your work! (Ask an adult for help)</a:t>
            </a:r>
            <a:endParaRPr/>
          </a:p>
        </p:txBody>
      </p:sp>
      <p:pic>
        <p:nvPicPr>
          <p:cNvPr id="338" name="Google Shape;338;p21"/>
          <p:cNvPicPr preferRelativeResize="0"/>
          <p:nvPr/>
        </p:nvPicPr>
        <p:blipFill rotWithShape="1">
          <a:blip r:embed="rId3">
            <a:alphaModFix/>
          </a:blip>
          <a:srcRect b="0" l="0" r="0" t="55229"/>
          <a:stretch/>
        </p:blipFill>
        <p:spPr>
          <a:xfrm>
            <a:off x="4201275" y="3341350"/>
            <a:ext cx="4778401" cy="1722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1"/>
          <p:cNvPicPr preferRelativeResize="0"/>
          <p:nvPr/>
        </p:nvPicPr>
        <p:blipFill rotWithShape="1">
          <a:blip r:embed="rId4">
            <a:alphaModFix/>
          </a:blip>
          <a:srcRect b="52801" l="0" r="38890" t="0"/>
          <a:stretch/>
        </p:blipFill>
        <p:spPr>
          <a:xfrm>
            <a:off x="210600" y="2217025"/>
            <a:ext cx="3062614" cy="19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